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Default Extension="pptm" ContentType="application/vnd.ms-powerpoint.presentation.macroEnabled.12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56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custShowLst>
    <p:custShow name="beolvasas" id="0">
      <p:sldLst>
        <p:sld r:id="rId9"/>
        <p:sld r:id="rId10"/>
      </p:sldLst>
    </p:custShow>
  </p:custShowLst>
  <p:custDataLst>
    <p:tags r:id="rId1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EA019-41FD-4CA7-B819-ADF1A7B7FB82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ACC9B76-07EA-4942-892A-DACC70FCC21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EA019-41FD-4CA7-B819-ADF1A7B7FB82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C9B76-07EA-4942-892A-DACC70FCC2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EA019-41FD-4CA7-B819-ADF1A7B7FB82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C9B76-07EA-4942-892A-DACC70FCC2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EA019-41FD-4CA7-B819-ADF1A7B7FB82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C9B76-07EA-4942-892A-DACC70FCC21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>
            <a:normAutofit/>
          </a:bodyPr>
          <a:lstStyle>
            <a:lvl1pPr>
              <a:lnSpc>
                <a:spcPct val="150000"/>
              </a:lnSpc>
              <a:defRPr sz="1800">
                <a:solidFill>
                  <a:srgbClr val="0070C0"/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rgbClr val="0070C0"/>
                </a:solidFill>
              </a:defRPr>
            </a:lvl2pPr>
            <a:lvl3pPr>
              <a:lnSpc>
                <a:spcPct val="150000"/>
              </a:lnSpc>
              <a:defRPr sz="1800">
                <a:solidFill>
                  <a:srgbClr val="0070C0"/>
                </a:solidFill>
              </a:defRPr>
            </a:lvl3pPr>
            <a:lvl4pPr>
              <a:lnSpc>
                <a:spcPct val="150000"/>
              </a:lnSpc>
              <a:defRPr sz="1800">
                <a:solidFill>
                  <a:srgbClr val="0070C0"/>
                </a:solidFill>
              </a:defRPr>
            </a:lvl4pPr>
            <a:lvl5pPr>
              <a:lnSpc>
                <a:spcPct val="150000"/>
              </a:lnSpc>
              <a:defRPr sz="1800">
                <a:solidFill>
                  <a:srgbClr val="0070C0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EA019-41FD-4CA7-B819-ADF1A7B7FB82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ACC9B76-07EA-4942-892A-DACC70FCC2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EA019-41FD-4CA7-B819-ADF1A7B7FB82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C9B76-07EA-4942-892A-DACC70FCC21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EA019-41FD-4CA7-B819-ADF1A7B7FB82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C9B76-07EA-4942-892A-DACC70FCC21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EA019-41FD-4CA7-B819-ADF1A7B7FB82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C9B76-07EA-4942-892A-DACC70FCC2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EA019-41FD-4CA7-B819-ADF1A7B7FB82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C9B76-07EA-4942-892A-DACC70FCC2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EA019-41FD-4CA7-B819-ADF1A7B7FB82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C9B76-07EA-4942-892A-DACC70FCC21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EA019-41FD-4CA7-B819-ADF1A7B7FB82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ACC9B76-07EA-4942-892A-DACC70FCC21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2FEA019-41FD-4CA7-B819-ADF1A7B7FB82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ACC9B76-07EA-4942-892A-DACC70FCC21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kalika\Desktop\X_A\1.ppsm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PowerPoint_Macro-Enabled_Presentation1.pptm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Egydimenzi</a:t>
            </a:r>
            <a:r>
              <a:rPr lang="hu-HU" dirty="0" smtClean="0"/>
              <a:t>ós tömbök(Vektorok)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Megfigyelhető</a:t>
            </a:r>
            <a:r>
              <a:rPr lang="hu-HU" dirty="0"/>
              <a:t>, hogy amikor több elem közötti összehasonlítás történik, akkor szükség van egyszerre több értékre </a:t>
            </a:r>
            <a:r>
              <a:rPr lang="hu-HU" dirty="0" smtClean="0"/>
              <a:t>is, főleg akkor, ha ezek az értékek jóval hamarabb, sokkal előbb lettek beolvasva, akár egy ismétlődő struktúrán belül ugyanazon segédváltozó segítségével.</a:t>
            </a:r>
          </a:p>
          <a:p>
            <a:pPr>
              <a:buNone/>
            </a:pPr>
            <a:endParaRPr lang="en-US" dirty="0" smtClean="0"/>
          </a:p>
          <a:p>
            <a:r>
              <a:rPr lang="hu-HU" dirty="0"/>
              <a:t>Vagy ha az elemeken végzett művelet késleltetve van, </a:t>
            </a:r>
            <a:r>
              <a:rPr lang="en-US" dirty="0" err="1" smtClean="0"/>
              <a:t>azaz</a:t>
            </a:r>
            <a:r>
              <a:rPr lang="en-US" dirty="0" smtClean="0"/>
              <a:t> </a:t>
            </a:r>
            <a:r>
              <a:rPr lang="hu-HU" dirty="0" smtClean="0"/>
              <a:t>nem </a:t>
            </a:r>
            <a:r>
              <a:rPr lang="hu-HU" dirty="0"/>
              <a:t>a beolvasás pillanatában kell elvégezni.</a:t>
            </a:r>
          </a:p>
          <a:p>
            <a:endParaRPr lang="en-US" dirty="0"/>
          </a:p>
        </p:txBody>
      </p:sp>
      <p:sp>
        <p:nvSpPr>
          <p:cNvPr id="4" name="Action Button: Forward or Next 3">
            <a:hlinkClick r:id="rId3" action="ppaction://hlinkpres?slideindex=1&amp;slidetitle=" highlightClick="1"/>
          </p:cNvPr>
          <p:cNvSpPr/>
          <p:nvPr/>
        </p:nvSpPr>
        <p:spPr>
          <a:xfrm>
            <a:off x="381000" y="6096000"/>
            <a:ext cx="762000" cy="4572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371600" y="61722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Lásd a szemléltetőt</a:t>
            </a:r>
            <a:endParaRPr lang="en-US" dirty="0"/>
          </a:p>
        </p:txBody>
      </p:sp>
      <p:graphicFrame>
        <p:nvGraphicFramePr>
          <p:cNvPr id="7" name="Object 6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8001000" y="5867400"/>
          <a:ext cx="914400" cy="771525"/>
        </p:xfrm>
        <a:graphic>
          <a:graphicData uri="http://schemas.openxmlformats.org/presentationml/2006/ole">
            <p:oleObj spid="_x0000_s1026" name="Presentation" showAsIcon="1" r:id="rId4" imgW="914400" imgH="771480" progId="PowerPoint.ShowMacroEnabled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Elemek kiíratása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>
                <a:solidFill>
                  <a:srgbClr val="FFFF00"/>
                </a:solidFill>
              </a:rPr>
              <a:t>for i:=1 </a:t>
            </a:r>
            <a:r>
              <a:rPr lang="hu-HU" dirty="0" smtClean="0">
                <a:solidFill>
                  <a:schemeClr val="accent5">
                    <a:lumMod val="50000"/>
                  </a:schemeClr>
                </a:solidFill>
              </a:rPr>
              <a:t>to</a:t>
            </a:r>
            <a:r>
              <a:rPr lang="hu-HU" dirty="0" smtClean="0">
                <a:solidFill>
                  <a:srgbClr val="FFFF00"/>
                </a:solidFill>
              </a:rPr>
              <a:t> n do write(a[i],</a:t>
            </a:r>
            <a:r>
              <a:rPr lang="hu-HU" dirty="0" smtClean="0">
                <a:solidFill>
                  <a:srgbClr val="FF0000"/>
                </a:solidFill>
              </a:rPr>
              <a:t>', </a:t>
            </a:r>
            <a:r>
              <a:rPr lang="hu-HU" dirty="0" smtClean="0">
                <a:solidFill>
                  <a:srgbClr val="FF0000"/>
                </a:solidFill>
              </a:rPr>
              <a:t>'</a:t>
            </a:r>
            <a:r>
              <a:rPr lang="hu-HU" dirty="0" smtClean="0">
                <a:solidFill>
                  <a:srgbClr val="FFFF00"/>
                </a:solidFill>
              </a:rPr>
              <a:t>);</a:t>
            </a:r>
          </a:p>
          <a:p>
            <a:r>
              <a:rPr lang="hu-HU" dirty="0" smtClean="0">
                <a:solidFill>
                  <a:srgbClr val="FFFF00"/>
                </a:solidFill>
              </a:rPr>
              <a:t>for i</a:t>
            </a:r>
            <a:r>
              <a:rPr lang="hu-HU" dirty="0" smtClean="0">
                <a:solidFill>
                  <a:srgbClr val="FFFF00"/>
                </a:solidFill>
              </a:rPr>
              <a:t>:=n </a:t>
            </a:r>
            <a:r>
              <a:rPr lang="hu-HU" dirty="0" smtClean="0">
                <a:solidFill>
                  <a:schemeClr val="accent5">
                    <a:lumMod val="50000"/>
                  </a:schemeClr>
                </a:solidFill>
              </a:rPr>
              <a:t>downto</a:t>
            </a:r>
            <a:r>
              <a:rPr lang="hu-HU" dirty="0" smtClean="0">
                <a:solidFill>
                  <a:srgbClr val="FFFF00"/>
                </a:solidFill>
              </a:rPr>
              <a:t> 1 do </a:t>
            </a:r>
            <a:r>
              <a:rPr lang="hu-HU" dirty="0" smtClean="0">
                <a:solidFill>
                  <a:srgbClr val="FFFF00"/>
                </a:solidFill>
              </a:rPr>
              <a:t>write(a[i</a:t>
            </a:r>
            <a:r>
              <a:rPr lang="hu-HU" dirty="0" smtClean="0">
                <a:solidFill>
                  <a:srgbClr val="FFFF00"/>
                </a:solidFill>
              </a:rPr>
              <a:t>],</a:t>
            </a:r>
            <a:r>
              <a:rPr lang="hu-HU" dirty="0" smtClean="0">
                <a:solidFill>
                  <a:srgbClr val="FF0000"/>
                </a:solidFill>
              </a:rPr>
              <a:t>', '</a:t>
            </a:r>
            <a:r>
              <a:rPr lang="hu-HU" dirty="0" smtClean="0">
                <a:solidFill>
                  <a:srgbClr val="FFFF00"/>
                </a:solidFill>
              </a:rPr>
              <a:t>);</a:t>
            </a:r>
          </a:p>
          <a:p>
            <a:r>
              <a:rPr lang="hu-HU" dirty="0" smtClean="0">
                <a:solidFill>
                  <a:schemeClr val="bg2">
                    <a:lumMod val="50000"/>
                  </a:schemeClr>
                </a:solidFill>
              </a:rPr>
              <a:t>Irasd ki fordított sorrendben az elemeket, anélkül, hogy a </a:t>
            </a:r>
            <a:r>
              <a:rPr lang="hu-HU" b="1" i="1" dirty="0" smtClean="0">
                <a:solidFill>
                  <a:schemeClr val="bg2">
                    <a:lumMod val="50000"/>
                  </a:schemeClr>
                </a:solidFill>
              </a:rPr>
              <a:t>downto</a:t>
            </a:r>
            <a:r>
              <a:rPr lang="hu-HU" dirty="0" smtClean="0">
                <a:solidFill>
                  <a:schemeClr val="bg2">
                    <a:lumMod val="50000"/>
                  </a:schemeClr>
                </a:solidFill>
              </a:rPr>
              <a:t>-t használnád. Alkoss képlete.</a:t>
            </a:r>
          </a:p>
          <a:p>
            <a:r>
              <a:rPr lang="hu-HU" dirty="0" smtClean="0">
                <a:solidFill>
                  <a:srgbClr val="FF0000"/>
                </a:solidFill>
              </a:rPr>
              <a:t>', </a:t>
            </a:r>
            <a:r>
              <a:rPr lang="hu-HU" dirty="0" smtClean="0">
                <a:solidFill>
                  <a:srgbClr val="FF0000"/>
                </a:solidFill>
              </a:rPr>
              <a:t>‘ –mi ennek a szerepe a kiíratásban?</a:t>
            </a:r>
          </a:p>
          <a:p>
            <a:r>
              <a:rPr lang="hu-HU" dirty="0" smtClean="0">
                <a:solidFill>
                  <a:srgbClr val="FF0000"/>
                </a:solidFill>
              </a:rPr>
              <a:t>Sorolj fel más elemelválasztókat is.</a:t>
            </a:r>
          </a:p>
          <a:p>
            <a:r>
              <a:rPr lang="hu-HU" dirty="0" smtClean="0">
                <a:solidFill>
                  <a:schemeClr val="bg2">
                    <a:lumMod val="50000"/>
                  </a:schemeClr>
                </a:solidFill>
              </a:rPr>
              <a:t>Ha kicserélem a write utasítást writeln-ra mi fog történni?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Elemek</a:t>
            </a:r>
            <a:r>
              <a:rPr lang="en-US" dirty="0" smtClean="0"/>
              <a:t> </a:t>
            </a:r>
            <a:r>
              <a:rPr lang="en-US" dirty="0" err="1" smtClean="0"/>
              <a:t>bej</a:t>
            </a:r>
            <a:r>
              <a:rPr lang="hu-HU" dirty="0" smtClean="0"/>
              <a:t>á</a:t>
            </a:r>
            <a:r>
              <a:rPr lang="en-US" dirty="0" smtClean="0"/>
              <a:t>r</a:t>
            </a:r>
            <a:r>
              <a:rPr lang="hu-HU" dirty="0" smtClean="0"/>
              <a:t>á</a:t>
            </a:r>
            <a:r>
              <a:rPr lang="en-US" dirty="0" err="1" smtClean="0"/>
              <a:t>sa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181600"/>
          </a:xfrm>
        </p:spPr>
        <p:txBody>
          <a:bodyPr>
            <a:normAutofit fontScale="92500" lnSpcReduction="10000"/>
          </a:bodyPr>
          <a:lstStyle/>
          <a:p>
            <a:r>
              <a:rPr lang="hu-HU" dirty="0" smtClean="0"/>
              <a:t>Keressük meg egy osztályban hány első tanuló van, úgy, hogy nem ismerjük a legjobb médiát csak a diákok médiáit egyenként.</a:t>
            </a:r>
          </a:p>
          <a:p>
            <a:r>
              <a:rPr lang="hu-HU" dirty="0" smtClean="0"/>
              <a:t>A naplóban az utolsó tanuló felel.</a:t>
            </a:r>
          </a:p>
          <a:p>
            <a:r>
              <a:rPr lang="hu-HU" dirty="0" smtClean="0"/>
              <a:t>A tornasorban a középső álljon ki.</a:t>
            </a:r>
          </a:p>
          <a:p>
            <a:r>
              <a:rPr lang="hu-HU" dirty="0" smtClean="0"/>
              <a:t>Hogyan készűl a képen látható hajfonat?</a:t>
            </a:r>
          </a:p>
          <a:p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  <a:p>
            <a:r>
              <a:rPr lang="hu-HU" dirty="0" smtClean="0"/>
              <a:t>Hol törtük ketté az eredeti botot, hát a következőt? </a:t>
            </a:r>
            <a:r>
              <a:rPr lang="hu-HU" dirty="0" smtClean="0"/>
              <a:t>Rendelj hozzá tetszőlegesen egy koordináta rendszert.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fon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42626" y="2286000"/>
            <a:ext cx="3167974" cy="346267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914400" y="3733800"/>
            <a:ext cx="3581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914400" y="3962400"/>
            <a:ext cx="1828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914400" y="4191000"/>
            <a:ext cx="914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vonalzo.jpg"/>
          <p:cNvPicPr>
            <a:picLocks noChangeAspect="1"/>
          </p:cNvPicPr>
          <p:nvPr/>
        </p:nvPicPr>
        <p:blipFill>
          <a:blip r:embed="rId3" cstate="print"/>
          <a:srcRect l="5833" t="21780" r="6666" b="25308"/>
          <a:stretch>
            <a:fillRect/>
          </a:stretch>
        </p:blipFill>
        <p:spPr>
          <a:xfrm>
            <a:off x="914400" y="4343400"/>
            <a:ext cx="8001000" cy="1143000"/>
          </a:xfrm>
          <a:prstGeom prst="rect">
            <a:avLst/>
          </a:prstGeom>
        </p:spPr>
      </p:pic>
      <p:pic>
        <p:nvPicPr>
          <p:cNvPr id="13" name="Picture 12" descr="koord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9000" y="3810000"/>
            <a:ext cx="2247900" cy="2038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274638"/>
            <a:ext cx="8229600" cy="1249362"/>
          </a:xfrm>
        </p:spPr>
        <p:txBody>
          <a:bodyPr>
            <a:normAutofit/>
          </a:bodyPr>
          <a:lstStyle/>
          <a:p>
            <a:r>
              <a:rPr lang="en-US" u="sng" dirty="0" err="1" smtClean="0"/>
              <a:t>Tömbök</a:t>
            </a:r>
            <a:r>
              <a:rPr lang="en-US" u="sng" dirty="0" smtClean="0"/>
              <a:t> (array of ...)</a:t>
            </a:r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533400" y="1447800"/>
            <a:ext cx="8077200" cy="4572000"/>
          </a:xfrm>
        </p:spPr>
        <p:txBody>
          <a:bodyPr/>
          <a:lstStyle/>
          <a:p>
            <a:r>
              <a:rPr lang="en-US" dirty="0" smtClean="0"/>
              <a:t>     </a:t>
            </a:r>
            <a:r>
              <a:rPr lang="en-US" dirty="0" err="1" smtClean="0"/>
              <a:t>Eddigi</a:t>
            </a:r>
            <a:r>
              <a:rPr lang="en-US" dirty="0" smtClean="0"/>
              <a:t> </a:t>
            </a:r>
            <a:r>
              <a:rPr lang="en-US" dirty="0" err="1" smtClean="0"/>
              <a:t>programjainkban</a:t>
            </a:r>
            <a:r>
              <a:rPr lang="en-US" dirty="0" smtClean="0"/>
              <a:t> </a:t>
            </a:r>
            <a:r>
              <a:rPr lang="en-US" dirty="0" err="1" smtClean="0"/>
              <a:t>egyedi</a:t>
            </a:r>
            <a:r>
              <a:rPr lang="en-US" dirty="0" smtClean="0"/>
              <a:t> </a:t>
            </a:r>
            <a:r>
              <a:rPr lang="en-US" dirty="0" err="1" smtClean="0"/>
              <a:t>változókkal</a:t>
            </a:r>
            <a:r>
              <a:rPr lang="en-US" dirty="0" smtClean="0"/>
              <a:t> </a:t>
            </a:r>
            <a:r>
              <a:rPr lang="en-US" dirty="0" err="1" smtClean="0"/>
              <a:t>dolgoztunk</a:t>
            </a:r>
            <a:r>
              <a:rPr lang="en-US" dirty="0" smtClean="0"/>
              <a:t>, </a:t>
            </a:r>
            <a:r>
              <a:rPr lang="en-US" dirty="0" err="1" smtClean="0"/>
              <a:t>mindegyik</a:t>
            </a:r>
            <a:r>
              <a:rPr lang="en-US" dirty="0" smtClean="0"/>
              <a:t> </a:t>
            </a:r>
            <a:r>
              <a:rPr lang="en-US" dirty="0" err="1" smtClean="0"/>
              <a:t>változónak</a:t>
            </a:r>
            <a:r>
              <a:rPr lang="en-US" dirty="0" smtClean="0"/>
              <a:t> </a:t>
            </a:r>
            <a:r>
              <a:rPr lang="en-US" dirty="0" err="1" smtClean="0"/>
              <a:t>külön</a:t>
            </a:r>
            <a:r>
              <a:rPr lang="en-US" dirty="0" smtClean="0"/>
              <a:t> </a:t>
            </a:r>
            <a:r>
              <a:rPr lang="en-US" dirty="0" err="1" smtClean="0"/>
              <a:t>neve</a:t>
            </a:r>
            <a:r>
              <a:rPr lang="en-US" dirty="0" smtClean="0"/>
              <a:t> volt. Pl</a:t>
            </a:r>
          </a:p>
          <a:p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 smtClean="0"/>
              <a:t>a,b,c,i,n:integer</a:t>
            </a:r>
            <a:r>
              <a:rPr lang="en-US" dirty="0" smtClean="0"/>
              <a:t>; 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 </a:t>
            </a:r>
          </a:p>
          <a:p>
            <a:endParaRPr lang="en-US" dirty="0"/>
          </a:p>
        </p:txBody>
      </p:sp>
      <p:sp>
        <p:nvSpPr>
          <p:cNvPr id="16386" name="AutoShape 2" descr="x-view://7beea/msoinline/67a69a236a404d5d"/>
          <p:cNvSpPr>
            <a:spLocks noChangeAspect="1" noChangeArrowheads="1"/>
          </p:cNvSpPr>
          <p:nvPr/>
        </p:nvSpPr>
        <p:spPr bwMode="auto">
          <a:xfrm>
            <a:off x="63500" y="-136525"/>
            <a:ext cx="3810000" cy="476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8" name="AutoShape 4" descr="x-view://7beea/msoinline/67a69a236a404d5d"/>
          <p:cNvSpPr>
            <a:spLocks noChangeAspect="1" noChangeArrowheads="1"/>
          </p:cNvSpPr>
          <p:nvPr/>
        </p:nvSpPr>
        <p:spPr bwMode="auto">
          <a:xfrm>
            <a:off x="63500" y="-136525"/>
            <a:ext cx="3810000" cy="476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6390" name="Picture 6" descr="http://prog.ide.sk/kepek/tomb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971800"/>
            <a:ext cx="3810000" cy="47625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4114800" y="342900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u-HU" dirty="0"/>
              <a:t>Sok feladatot lehetetlen egyedi változókkal megoldanunk. Gondoljunk például egy névsor tárolására, melyben akár 100-200 név is lehet.</a:t>
            </a:r>
          </a:p>
          <a:p>
            <a:r>
              <a:rPr lang="hu-HU" dirty="0"/>
              <a:t>     Ehhez szükségünk van olyan adattípusra, melyben több adatot tárolhatunk. Az eddig megismert típusok </a:t>
            </a:r>
            <a:r>
              <a:rPr lang="hu-HU" b="1" dirty="0"/>
              <a:t>elemi típusok </a:t>
            </a:r>
            <a:r>
              <a:rPr lang="hu-HU" dirty="0"/>
              <a:t>voltak. Ezekből az elemi típusokból adatszerkezeteket, </a:t>
            </a:r>
            <a:r>
              <a:rPr lang="hu-HU" b="1" dirty="0">
                <a:solidFill>
                  <a:srgbClr val="FFFF00"/>
                </a:solidFill>
              </a:rPr>
              <a:t>összetett típusok</a:t>
            </a:r>
            <a:r>
              <a:rPr lang="hu-HU" dirty="0"/>
              <a:t>at építhetünk. Ilyen összetett típus a tömb 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A tömb típusát a következő képpen kell megadnunk</a:t>
            </a:r>
            <a:r>
              <a:rPr lang="hu-HU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hu-HU" b="1" dirty="0" smtClean="0">
                <a:solidFill>
                  <a:srgbClr val="FFFF00"/>
                </a:solidFill>
              </a:rPr>
              <a:t>var </a:t>
            </a:r>
            <a:r>
              <a:rPr lang="hu-HU" i="1" dirty="0" smtClean="0">
                <a:solidFill>
                  <a:srgbClr val="FFFF00"/>
                </a:solidFill>
              </a:rPr>
              <a:t>tömb_neve</a:t>
            </a:r>
            <a:r>
              <a:rPr lang="hu-HU" b="1" dirty="0" smtClean="0">
                <a:solidFill>
                  <a:srgbClr val="FFFF00"/>
                </a:solidFill>
              </a:rPr>
              <a:t> : array [ </a:t>
            </a:r>
            <a:r>
              <a:rPr lang="hu-HU" i="1" dirty="0" smtClean="0">
                <a:solidFill>
                  <a:srgbClr val="FFFF00"/>
                </a:solidFill>
              </a:rPr>
              <a:t>indexhatárok</a:t>
            </a:r>
            <a:r>
              <a:rPr lang="hu-HU" b="1" i="1" dirty="0" smtClean="0">
                <a:solidFill>
                  <a:srgbClr val="FFFF00"/>
                </a:solidFill>
              </a:rPr>
              <a:t> </a:t>
            </a:r>
            <a:r>
              <a:rPr lang="hu-HU" b="1" dirty="0" smtClean="0">
                <a:solidFill>
                  <a:srgbClr val="FFFF00"/>
                </a:solidFill>
              </a:rPr>
              <a:t>] of </a:t>
            </a:r>
            <a:r>
              <a:rPr lang="hu-HU" i="1" dirty="0" smtClean="0">
                <a:solidFill>
                  <a:srgbClr val="FFFF00"/>
                </a:solidFill>
              </a:rPr>
              <a:t>alaptípus </a:t>
            </a:r>
            <a:r>
              <a:rPr lang="hu-HU" b="1" dirty="0" smtClean="0">
                <a:solidFill>
                  <a:srgbClr val="FFFF00"/>
                </a:solidFill>
              </a:rPr>
              <a:t>;</a:t>
            </a:r>
            <a:endParaRPr lang="hu-HU" dirty="0" smtClean="0">
              <a:solidFill>
                <a:srgbClr val="FFFF00"/>
              </a:solidFill>
            </a:endParaRPr>
          </a:p>
          <a:p>
            <a:r>
              <a:rPr lang="hu-HU" dirty="0" smtClean="0"/>
              <a:t>    Az </a:t>
            </a:r>
            <a:r>
              <a:rPr lang="hu-HU" i="1" dirty="0" smtClean="0"/>
              <a:t>indexhatárok</a:t>
            </a:r>
            <a:r>
              <a:rPr lang="hu-HU" dirty="0" smtClean="0"/>
              <a:t> megadják a tömb méretét (hogy hány elemet tárolhatunk benne), az </a:t>
            </a:r>
            <a:r>
              <a:rPr lang="hu-HU" i="1" dirty="0" smtClean="0"/>
              <a:t>alaptípus</a:t>
            </a:r>
            <a:r>
              <a:rPr lang="hu-HU" dirty="0" smtClean="0"/>
              <a:t> pedig az elemek típusát (ez lehet pl. </a:t>
            </a:r>
            <a:r>
              <a:rPr lang="hu-HU" b="1" dirty="0" smtClean="0"/>
              <a:t>integer</a:t>
            </a:r>
            <a:r>
              <a:rPr lang="hu-HU" dirty="0" smtClean="0"/>
              <a:t>, </a:t>
            </a:r>
            <a:r>
              <a:rPr lang="hu-HU" b="1" dirty="0" smtClean="0"/>
              <a:t>string</a:t>
            </a:r>
            <a:r>
              <a:rPr lang="hu-HU" dirty="0" smtClean="0"/>
              <a:t>, </a:t>
            </a:r>
            <a:r>
              <a:rPr lang="hu-HU" b="1" dirty="0" smtClean="0"/>
              <a:t>char</a:t>
            </a:r>
            <a:r>
              <a:rPr lang="hu-HU" dirty="0" smtClean="0"/>
              <a:t>, </a:t>
            </a:r>
            <a:r>
              <a:rPr lang="hu-HU" b="1" dirty="0" smtClean="0"/>
              <a:t>boolean</a:t>
            </a:r>
            <a:r>
              <a:rPr lang="hu-HU" dirty="0" smtClean="0"/>
              <a:t>, </a:t>
            </a:r>
            <a:r>
              <a:rPr lang="hu-HU" b="1" dirty="0" smtClean="0"/>
              <a:t>byte</a:t>
            </a:r>
            <a:r>
              <a:rPr lang="hu-HU" dirty="0" smtClean="0"/>
              <a:t>, stb).</a:t>
            </a:r>
          </a:p>
          <a:p>
            <a:r>
              <a:rPr lang="hu-HU" dirty="0" smtClean="0"/>
              <a:t>    Például:</a:t>
            </a:r>
          </a:p>
          <a:p>
            <a:pPr>
              <a:buNone/>
            </a:pPr>
            <a:r>
              <a:rPr lang="hu-HU" dirty="0" smtClean="0"/>
              <a:t>var a:array [1..7] of </a:t>
            </a:r>
            <a:r>
              <a:rPr lang="hu-HU" strike="dblStrike" dirty="0" smtClean="0"/>
              <a:t>string</a:t>
            </a:r>
            <a:r>
              <a:rPr lang="hu-HU" dirty="0" smtClean="0"/>
              <a:t>;</a:t>
            </a:r>
          </a:p>
          <a:p>
            <a:endParaRPr lang="en-US" dirty="0"/>
          </a:p>
        </p:txBody>
      </p:sp>
      <p:pic>
        <p:nvPicPr>
          <p:cNvPr id="4" name="Picture 2" descr="http://prog.ide.sk/kepek/tomb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4419600"/>
            <a:ext cx="4286250" cy="47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274638"/>
            <a:ext cx="8229600" cy="1249362"/>
          </a:xfrm>
        </p:spPr>
        <p:txBody>
          <a:bodyPr>
            <a:normAutofit fontScale="90000"/>
          </a:bodyPr>
          <a:lstStyle/>
          <a:p>
            <a:r>
              <a:rPr lang="hu-HU" dirty="0" smtClean="0"/>
              <a:t>Mikor használjuk a következő deklarálásokat vektorok esetén?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533400" y="1447800"/>
            <a:ext cx="8077200" cy="4572000"/>
          </a:xfrm>
        </p:spPr>
        <p:txBody>
          <a:bodyPr/>
          <a:lstStyle/>
          <a:p>
            <a:r>
              <a:rPr lang="en-US" b="1" u="sng" dirty="0" smtClean="0"/>
              <a:t>const </a:t>
            </a:r>
            <a:r>
              <a:rPr lang="hu-HU" b="1" u="sng" dirty="0" smtClean="0"/>
              <a:t>n</a:t>
            </a:r>
            <a:r>
              <a:rPr lang="en-US" b="1" u="sng" dirty="0" smtClean="0"/>
              <a:t>:integer=100;</a:t>
            </a:r>
            <a:r>
              <a:rPr lang="en-US" b="1" dirty="0" smtClean="0"/>
              <a:t> {</a:t>
            </a:r>
            <a:r>
              <a:rPr lang="en-US" i="1" dirty="0" smtClean="0"/>
              <a:t>a </a:t>
            </a:r>
            <a:r>
              <a:rPr lang="hu-HU" b="1" i="1" dirty="0" smtClean="0"/>
              <a:t>n</a:t>
            </a:r>
            <a:r>
              <a:rPr lang="en-US" i="1" dirty="0" smtClean="0"/>
              <a:t> </a:t>
            </a:r>
            <a:r>
              <a:rPr lang="en-US" i="1" dirty="0" err="1" smtClean="0"/>
              <a:t>típusos</a:t>
            </a:r>
            <a:r>
              <a:rPr lang="en-US" i="1" dirty="0" smtClean="0"/>
              <a:t> </a:t>
            </a:r>
            <a:r>
              <a:rPr lang="en-US" i="1" dirty="0" err="1" smtClean="0"/>
              <a:t>konstans</a:t>
            </a:r>
            <a:r>
              <a:rPr lang="en-US" i="1" dirty="0" smtClean="0"/>
              <a:t> </a:t>
            </a:r>
            <a:r>
              <a:rPr lang="en-US" i="1" dirty="0" err="1" smtClean="0"/>
              <a:t>értéke</a:t>
            </a:r>
            <a:r>
              <a:rPr lang="en-US" i="1" dirty="0" smtClean="0"/>
              <a:t> </a:t>
            </a:r>
            <a:r>
              <a:rPr lang="en-US" i="1" dirty="0" err="1" smtClean="0"/>
              <a:t>megváltoztatható</a:t>
            </a:r>
            <a:r>
              <a:rPr lang="en-US" b="1" dirty="0" smtClean="0"/>
              <a:t>}</a:t>
            </a:r>
            <a:r>
              <a:rPr lang="en-US" dirty="0" smtClean="0"/>
              <a:t> </a:t>
            </a:r>
          </a:p>
          <a:p>
            <a:r>
              <a:rPr lang="en-US" b="1" u="sng" dirty="0" smtClean="0"/>
              <a:t>const </a:t>
            </a:r>
            <a:r>
              <a:rPr lang="hu-HU" b="1" u="sng" dirty="0" smtClean="0"/>
              <a:t>n</a:t>
            </a:r>
            <a:r>
              <a:rPr lang="en-US" b="1" u="sng" dirty="0" smtClean="0"/>
              <a:t>=100;</a:t>
            </a:r>
            <a:r>
              <a:rPr lang="en-US" b="1" dirty="0" smtClean="0"/>
              <a:t> {</a:t>
            </a:r>
            <a:r>
              <a:rPr lang="en-US" i="1" dirty="0" smtClean="0"/>
              <a:t>a </a:t>
            </a:r>
            <a:r>
              <a:rPr lang="hu-HU" b="1" i="1" dirty="0" smtClean="0"/>
              <a:t>n</a:t>
            </a:r>
            <a:r>
              <a:rPr lang="en-US" i="1" dirty="0" smtClean="0"/>
              <a:t> </a:t>
            </a:r>
            <a:r>
              <a:rPr lang="en-US" i="1" dirty="0" err="1" smtClean="0"/>
              <a:t>szimbolikus</a:t>
            </a:r>
            <a:r>
              <a:rPr lang="en-US" i="1" dirty="0" smtClean="0"/>
              <a:t> </a:t>
            </a:r>
            <a:r>
              <a:rPr lang="en-US" i="1" dirty="0" err="1" smtClean="0"/>
              <a:t>konstans</a:t>
            </a:r>
            <a:r>
              <a:rPr lang="en-US" i="1" dirty="0" smtClean="0"/>
              <a:t> </a:t>
            </a:r>
            <a:r>
              <a:rPr lang="en-US" i="1" dirty="0" err="1" smtClean="0"/>
              <a:t>értéke</a:t>
            </a:r>
            <a:r>
              <a:rPr lang="en-US" i="1" dirty="0" smtClean="0"/>
              <a:t> </a:t>
            </a:r>
            <a:r>
              <a:rPr lang="en-US" i="1" dirty="0" err="1" smtClean="0"/>
              <a:t>nem</a:t>
            </a:r>
            <a:r>
              <a:rPr lang="en-US" i="1" dirty="0" smtClean="0"/>
              <a:t> </a:t>
            </a:r>
            <a:r>
              <a:rPr lang="en-US" i="1" dirty="0" err="1" smtClean="0"/>
              <a:t>változtatható</a:t>
            </a:r>
            <a:r>
              <a:rPr lang="en-US" i="1" dirty="0" smtClean="0"/>
              <a:t> meg</a:t>
            </a:r>
            <a:r>
              <a:rPr lang="en-US" b="1" dirty="0" smtClean="0"/>
              <a:t>}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38200" y="266700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program Pelda25b;</a:t>
            </a:r>
            <a:br>
              <a:rPr lang="en-US" dirty="0" smtClean="0"/>
            </a:br>
            <a:r>
              <a:rPr lang="en-US" dirty="0" smtClean="0"/>
              <a:t>const </a:t>
            </a:r>
            <a:r>
              <a:rPr lang="en-US" b="1" dirty="0" err="1" smtClean="0"/>
              <a:t>tombmerete</a:t>
            </a:r>
            <a:r>
              <a:rPr lang="en-US" dirty="0" smtClean="0"/>
              <a:t>=10;</a:t>
            </a:r>
            <a:br>
              <a:rPr lang="en-US" dirty="0" smtClean="0"/>
            </a:br>
            <a:r>
              <a:rPr lang="en-US" dirty="0" err="1" smtClean="0"/>
              <a:t>var</a:t>
            </a:r>
            <a:r>
              <a:rPr lang="en-US" dirty="0" smtClean="0"/>
              <a:t> a:array[1..</a:t>
            </a:r>
            <a:r>
              <a:rPr lang="en-US" b="1" dirty="0" smtClean="0"/>
              <a:t>tombmerete</a:t>
            </a:r>
            <a:r>
              <a:rPr lang="en-US" dirty="0" smtClean="0"/>
              <a:t>] of integer;</a:t>
            </a:r>
            <a:br>
              <a:rPr lang="en-US" dirty="0" smtClean="0"/>
            </a:br>
            <a:r>
              <a:rPr lang="en-US" dirty="0" smtClean="0"/>
              <a:t>    i:integer;</a:t>
            </a:r>
            <a:br>
              <a:rPr lang="en-US" dirty="0" smtClean="0"/>
            </a:br>
            <a:r>
              <a:rPr lang="en-US" dirty="0" smtClean="0"/>
              <a:t>begin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524000" y="2057400"/>
            <a:ext cx="304800" cy="3048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7" idx="4"/>
          </p:cNvCxnSpPr>
          <p:nvPr/>
        </p:nvCxnSpPr>
        <p:spPr>
          <a:xfrm>
            <a:off x="1676400" y="2362200"/>
            <a:ext cx="533400" cy="762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7" idx="4"/>
          </p:cNvCxnSpPr>
          <p:nvPr/>
        </p:nvCxnSpPr>
        <p:spPr>
          <a:xfrm>
            <a:off x="1676400" y="2362200"/>
            <a:ext cx="1752600" cy="9906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A vektor elemeinek a feltöltése!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 smtClean="0"/>
              <a:t>Ez létrehoz egy 7-elemű, </a:t>
            </a:r>
            <a:r>
              <a:rPr lang="hu-HU" b="1" dirty="0" smtClean="0"/>
              <a:t>string</a:t>
            </a:r>
            <a:r>
              <a:rPr lang="hu-HU" dirty="0" smtClean="0"/>
              <a:t>ekből álló tömböt. Ebben tárolhatunk például egy 7 elemből álló névsort. A tömb egyes elemeit az elemek indexén keresztül érhetjük el úgy, hogy a tömb neve után szögletes zárójelben megadjuk az elem </a:t>
            </a:r>
            <a:r>
              <a:rPr lang="hu-HU" b="1" dirty="0" smtClean="0"/>
              <a:t>index</a:t>
            </a:r>
            <a:r>
              <a:rPr lang="hu-HU" dirty="0" smtClean="0"/>
              <a:t>ét. A tömbünk tehát a következő elemekből áll: </a:t>
            </a:r>
            <a:r>
              <a:rPr lang="hu-HU" b="1" dirty="0" smtClean="0"/>
              <a:t>a[1]</a:t>
            </a:r>
            <a:r>
              <a:rPr lang="hu-HU" dirty="0" smtClean="0"/>
              <a:t>, </a:t>
            </a:r>
            <a:r>
              <a:rPr lang="hu-HU" b="1" dirty="0" smtClean="0"/>
              <a:t>a[2]</a:t>
            </a:r>
            <a:r>
              <a:rPr lang="hu-HU" dirty="0" smtClean="0"/>
              <a:t>, ..., </a:t>
            </a:r>
            <a:r>
              <a:rPr lang="hu-HU" b="1" dirty="0" smtClean="0"/>
              <a:t>a[7]</a:t>
            </a:r>
            <a:r>
              <a:rPr lang="hu-HU" dirty="0" smtClean="0"/>
              <a:t>.</a:t>
            </a:r>
          </a:p>
          <a:p>
            <a:r>
              <a:rPr lang="hu-HU" dirty="0" smtClean="0"/>
              <a:t>    </a:t>
            </a:r>
            <a:r>
              <a:rPr lang="hu-HU" dirty="0" smtClean="0">
                <a:solidFill>
                  <a:srgbClr val="00B050"/>
                </a:solidFill>
              </a:rPr>
              <a:t>A tömb beolvasása </a:t>
            </a:r>
            <a:r>
              <a:rPr lang="hu-HU" dirty="0" smtClean="0"/>
              <a:t>történhet például egy egyszerű ciklussal:</a:t>
            </a:r>
          </a:p>
          <a:p>
            <a:r>
              <a:rPr lang="hu-HU" dirty="0" smtClean="0">
                <a:solidFill>
                  <a:srgbClr val="FFFF00"/>
                </a:solidFill>
              </a:rPr>
              <a:t>for i:=1 to 7 do begin</a:t>
            </a:r>
            <a:br>
              <a:rPr lang="hu-HU" dirty="0" smtClean="0">
                <a:solidFill>
                  <a:srgbClr val="FFFF00"/>
                </a:solidFill>
              </a:rPr>
            </a:br>
            <a:r>
              <a:rPr lang="hu-HU" dirty="0" smtClean="0">
                <a:solidFill>
                  <a:srgbClr val="FFFF00"/>
                </a:solidFill>
              </a:rPr>
              <a:t>                 write('Add meg a(z) ',i,'. nevet: ');</a:t>
            </a:r>
            <a:br>
              <a:rPr lang="hu-HU" dirty="0" smtClean="0">
                <a:solidFill>
                  <a:srgbClr val="FFFF00"/>
                </a:solidFill>
              </a:rPr>
            </a:br>
            <a:r>
              <a:rPr lang="hu-HU" dirty="0" smtClean="0">
                <a:solidFill>
                  <a:srgbClr val="FFFF00"/>
                </a:solidFill>
              </a:rPr>
              <a:t>                 readln(a[i]);</a:t>
            </a:r>
            <a:br>
              <a:rPr lang="hu-HU" dirty="0" smtClean="0">
                <a:solidFill>
                  <a:srgbClr val="FFFF00"/>
                </a:solidFill>
              </a:rPr>
            </a:br>
            <a:r>
              <a:rPr lang="hu-HU" dirty="0" smtClean="0">
                <a:solidFill>
                  <a:srgbClr val="FFFF00"/>
                </a:solidFill>
              </a:rPr>
              <a:t>                 end;</a:t>
            </a:r>
          </a:p>
          <a:p>
            <a:r>
              <a:rPr lang="hu-HU" dirty="0" smtClean="0"/>
              <a:t>    Hasonlóan történhet a </a:t>
            </a:r>
            <a:r>
              <a:rPr lang="hu-HU" dirty="0" smtClean="0">
                <a:solidFill>
                  <a:srgbClr val="00B050"/>
                </a:solidFill>
              </a:rPr>
              <a:t>tömb kiírása</a:t>
            </a:r>
            <a:r>
              <a:rPr lang="hu-HU" dirty="0" smtClean="0"/>
              <a:t>, </a:t>
            </a:r>
            <a:r>
              <a:rPr lang="hu-HU" dirty="0" smtClean="0">
                <a:solidFill>
                  <a:schemeClr val="accent5">
                    <a:lumMod val="50000"/>
                  </a:schemeClr>
                </a:solidFill>
              </a:rPr>
              <a:t>feldolgozása</a:t>
            </a:r>
            <a:r>
              <a:rPr lang="hu-HU" dirty="0" smtClean="0"/>
              <a:t> is </a:t>
            </a:r>
            <a:r>
              <a:rPr lang="hu-H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ciklusok</a:t>
            </a:r>
            <a:r>
              <a:rPr lang="hu-HU" dirty="0" smtClean="0"/>
              <a:t> segítségével.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429000" y="2971800"/>
            <a:ext cx="533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?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038600" y="2983468"/>
            <a:ext cx="4041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Hol találkoztál ilyen adatszerkezettel?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400800" y="5715000"/>
            <a:ext cx="838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1371600" y="3352800"/>
            <a:ext cx="19050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581400" y="5334000"/>
            <a:ext cx="13716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953000" y="5334000"/>
            <a:ext cx="12954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Beolvasás. Kiítatás.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257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program Pelda25b;</a:t>
            </a:r>
            <a:br>
              <a:rPr lang="en-US" dirty="0" smtClean="0"/>
            </a:br>
            <a:r>
              <a:rPr lang="en-US" dirty="0" smtClean="0"/>
              <a:t>const </a:t>
            </a:r>
            <a:r>
              <a:rPr lang="en-US" b="1" dirty="0" err="1" smtClean="0"/>
              <a:t>tombmerete</a:t>
            </a:r>
            <a:r>
              <a:rPr lang="en-US" dirty="0" smtClean="0"/>
              <a:t>=10;</a:t>
            </a:r>
            <a:br>
              <a:rPr lang="en-US" dirty="0" smtClean="0"/>
            </a:br>
            <a:r>
              <a:rPr lang="en-US" dirty="0" err="1" smtClean="0"/>
              <a:t>var</a:t>
            </a:r>
            <a:r>
              <a:rPr lang="en-US" dirty="0" smtClean="0"/>
              <a:t> a:array[1..</a:t>
            </a:r>
            <a:r>
              <a:rPr lang="en-US" b="1" dirty="0" smtClean="0"/>
              <a:t>tombmerete</a:t>
            </a:r>
            <a:r>
              <a:rPr lang="en-US" dirty="0" smtClean="0"/>
              <a:t>] of integer;</a:t>
            </a:r>
            <a:br>
              <a:rPr lang="en-US" dirty="0" smtClean="0"/>
            </a:br>
            <a:r>
              <a:rPr lang="en-US" dirty="0" smtClean="0"/>
              <a:t>    i:integer;</a:t>
            </a:r>
            <a:br>
              <a:rPr lang="en-US" dirty="0" smtClean="0"/>
            </a:br>
            <a:r>
              <a:rPr lang="en-US" dirty="0" smtClean="0"/>
              <a:t>begin</a:t>
            </a:r>
            <a:br>
              <a:rPr lang="en-US" dirty="0" smtClean="0"/>
            </a:br>
            <a:r>
              <a:rPr lang="en-US" dirty="0" smtClean="0"/>
              <a:t>  for </a:t>
            </a:r>
            <a:r>
              <a:rPr lang="en-US" dirty="0" err="1" smtClean="0"/>
              <a:t>i</a:t>
            </a:r>
            <a:r>
              <a:rPr lang="en-US" dirty="0" smtClean="0"/>
              <a:t>:=1 to </a:t>
            </a:r>
            <a:r>
              <a:rPr lang="en-US" b="1" dirty="0" err="1" smtClean="0"/>
              <a:t>tombmerete</a:t>
            </a:r>
            <a:r>
              <a:rPr lang="en-US" dirty="0" smtClean="0"/>
              <a:t> do begin</a:t>
            </a:r>
            <a:br>
              <a:rPr lang="en-US" dirty="0" smtClean="0"/>
            </a:br>
            <a:r>
              <a:rPr lang="en-US" dirty="0" smtClean="0"/>
              <a:t>                             write(</a:t>
            </a:r>
            <a:r>
              <a:rPr lang="en-US" dirty="0" err="1" smtClean="0"/>
              <a:t>i</a:t>
            </a:r>
            <a:r>
              <a:rPr lang="en-US" dirty="0" smtClean="0"/>
              <a:t>,'. </a:t>
            </a:r>
            <a:r>
              <a:rPr lang="en-US" dirty="0" err="1" smtClean="0"/>
              <a:t>szam</a:t>
            </a:r>
            <a:r>
              <a:rPr lang="en-US" dirty="0" smtClean="0"/>
              <a:t>: ');</a:t>
            </a:r>
            <a:br>
              <a:rPr lang="en-US" dirty="0" smtClean="0"/>
            </a:br>
            <a:r>
              <a:rPr lang="en-US" dirty="0" smtClean="0"/>
              <a:t>                             </a:t>
            </a:r>
            <a:r>
              <a:rPr lang="en-US" dirty="0" err="1" smtClean="0"/>
              <a:t>readln</a:t>
            </a:r>
            <a:r>
              <a:rPr lang="en-US" dirty="0" smtClean="0"/>
              <a:t>(a[</a:t>
            </a:r>
            <a:r>
              <a:rPr lang="en-US" dirty="0" err="1" smtClean="0"/>
              <a:t>i</a:t>
            </a:r>
            <a:r>
              <a:rPr lang="en-US" dirty="0" smtClean="0"/>
              <a:t>]);</a:t>
            </a:r>
            <a:br>
              <a:rPr lang="en-US" dirty="0" smtClean="0"/>
            </a:br>
            <a:r>
              <a:rPr lang="en-US" dirty="0" smtClean="0"/>
              <a:t>                             end</a:t>
            </a:r>
            <a:r>
              <a:rPr lang="en-US" dirty="0" smtClean="0"/>
              <a:t>;</a:t>
            </a:r>
            <a:endParaRPr lang="hu-HU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 </a:t>
            </a:r>
            <a:r>
              <a:rPr lang="en-US" dirty="0" err="1" smtClean="0"/>
              <a:t>writeln</a:t>
            </a:r>
            <a:r>
              <a:rPr lang="en-US" dirty="0" smtClean="0"/>
              <a:t>('A </a:t>
            </a:r>
            <a:r>
              <a:rPr lang="en-US" dirty="0" err="1" smtClean="0"/>
              <a:t>szamok</a:t>
            </a:r>
            <a:r>
              <a:rPr lang="en-US" dirty="0" smtClean="0"/>
              <a:t> </a:t>
            </a:r>
            <a:r>
              <a:rPr lang="en-US" dirty="0" err="1" smtClean="0"/>
              <a:t>forditott</a:t>
            </a:r>
            <a:r>
              <a:rPr lang="en-US" dirty="0" smtClean="0"/>
              <a:t> </a:t>
            </a:r>
            <a:r>
              <a:rPr lang="en-US" dirty="0" err="1" smtClean="0"/>
              <a:t>sorrendben</a:t>
            </a:r>
            <a:r>
              <a:rPr lang="en-US" dirty="0" smtClean="0"/>
              <a:t>:');</a:t>
            </a:r>
            <a:endParaRPr lang="hu-HU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 for </a:t>
            </a:r>
            <a:r>
              <a:rPr lang="en-US" dirty="0" err="1" smtClean="0"/>
              <a:t>i</a:t>
            </a:r>
            <a:r>
              <a:rPr lang="en-US" dirty="0" smtClean="0"/>
              <a:t>:=</a:t>
            </a:r>
            <a:r>
              <a:rPr lang="en-US" b="1" dirty="0" err="1" smtClean="0"/>
              <a:t>tombmerete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downto</a:t>
            </a:r>
            <a:r>
              <a:rPr lang="en-US" dirty="0" smtClean="0"/>
              <a:t> 1 do write(a[</a:t>
            </a:r>
            <a:r>
              <a:rPr lang="en-US" dirty="0" err="1" smtClean="0"/>
              <a:t>i</a:t>
            </a:r>
            <a:r>
              <a:rPr lang="en-US" dirty="0" smtClean="0"/>
              <a:t>]:6);</a:t>
            </a:r>
            <a:br>
              <a:rPr lang="en-US" dirty="0" smtClean="0"/>
            </a:br>
            <a:r>
              <a:rPr lang="en-US" dirty="0" smtClean="0"/>
              <a:t>  </a:t>
            </a:r>
            <a:r>
              <a:rPr lang="en-US" dirty="0" err="1" smtClean="0"/>
              <a:t>writeln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end.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95400" y="3124200"/>
            <a:ext cx="3886200" cy="137160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295400" y="5410200"/>
            <a:ext cx="5638800" cy="457200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219200" y="1828800"/>
            <a:ext cx="3505200" cy="990600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562600" y="1295400"/>
            <a:ext cx="32766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deklarálás</a:t>
            </a:r>
            <a:endParaRPr lang="en-US" dirty="0"/>
          </a:p>
        </p:txBody>
      </p:sp>
      <p:cxnSp>
        <p:nvCxnSpPr>
          <p:cNvPr id="9" name="Straight Arrow Connector 8"/>
          <p:cNvCxnSpPr>
            <a:stCxn id="7" idx="1"/>
            <a:endCxn id="6" idx="3"/>
          </p:cNvCxnSpPr>
          <p:nvPr/>
        </p:nvCxnSpPr>
        <p:spPr>
          <a:xfrm flipH="1">
            <a:off x="4724400" y="1562100"/>
            <a:ext cx="8382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5562600" y="2667000"/>
            <a:ext cx="32766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hlinkClick r:id="" action="ppaction://customshow?id=0"/>
              </a:rPr>
              <a:t>beolvasás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10" idx="1"/>
            <a:endCxn id="4" idx="3"/>
          </p:cNvCxnSpPr>
          <p:nvPr/>
        </p:nvCxnSpPr>
        <p:spPr>
          <a:xfrm flipH="1">
            <a:off x="5181600" y="2933700"/>
            <a:ext cx="381000" cy="876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hlinkClick r:id="rId2" action="ppaction://hlinksldjump"/>
          </p:cNvPr>
          <p:cNvSpPr/>
          <p:nvPr/>
        </p:nvSpPr>
        <p:spPr>
          <a:xfrm>
            <a:off x="5562600" y="4038600"/>
            <a:ext cx="32766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kiíratás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13" idx="2"/>
          </p:cNvCxnSpPr>
          <p:nvPr/>
        </p:nvCxnSpPr>
        <p:spPr>
          <a:xfrm flipH="1">
            <a:off x="6553200" y="4572000"/>
            <a:ext cx="6477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52400" y="228600"/>
            <a:ext cx="87630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dirty="0"/>
              <a:t>type</a:t>
            </a:r>
            <a:br>
              <a:rPr lang="hu-HU" dirty="0"/>
            </a:br>
            <a:r>
              <a:rPr lang="hu-HU" dirty="0"/>
              <a:t>     ShortInt = -128..127;</a:t>
            </a:r>
            <a:br>
              <a:rPr lang="hu-HU" dirty="0"/>
            </a:br>
            <a:r>
              <a:rPr lang="hu-HU" dirty="0"/>
              <a:t>     Byte     = 0..255;</a:t>
            </a:r>
            <a:br>
              <a:rPr lang="hu-HU" dirty="0"/>
            </a:br>
            <a:r>
              <a:rPr lang="hu-HU" dirty="0"/>
              <a:t>     Integer  = -32768..32767;</a:t>
            </a:r>
            <a:br>
              <a:rPr lang="hu-HU" dirty="0"/>
            </a:br>
            <a:r>
              <a:rPr lang="hu-HU" dirty="0"/>
              <a:t>     Word     = 0..65535;</a:t>
            </a:r>
            <a:br>
              <a:rPr lang="hu-HU" dirty="0"/>
            </a:br>
            <a:r>
              <a:rPr lang="hu-HU" dirty="0"/>
              <a:t>     Char     = #0..#255; {karakteres konstansok}</a:t>
            </a:r>
            <a:br>
              <a:rPr lang="hu-HU" dirty="0"/>
            </a:br>
            <a:r>
              <a:rPr lang="hu-HU" dirty="0"/>
              <a:t>     Boolean  = (false, true);</a:t>
            </a:r>
          </a:p>
          <a:p>
            <a:r>
              <a:rPr lang="hu-HU" dirty="0"/>
              <a:t>Így az alábbi tömbdeklarációk mind megengedettek: </a:t>
            </a:r>
          </a:p>
          <a:p>
            <a:r>
              <a:rPr lang="hu-HU" dirty="0"/>
              <a:t>   type  {itt definiálunk néhány típust a fentiekből}</a:t>
            </a:r>
            <a:br>
              <a:rPr lang="hu-HU" dirty="0"/>
            </a:br>
            <a:r>
              <a:rPr lang="hu-HU" dirty="0"/>
              <a:t>     Lotto    = 1..90;</a:t>
            </a:r>
            <a:br>
              <a:rPr lang="hu-HU" dirty="0"/>
            </a:br>
            <a:r>
              <a:rPr lang="hu-HU" dirty="0"/>
              <a:t>     Honap    = (jan, feb, mar, apr, maj, jun, jul, aug, szep, okt, nov, dec);</a:t>
            </a:r>
            <a:br>
              <a:rPr lang="hu-HU" dirty="0"/>
            </a:br>
            <a:r>
              <a:rPr lang="hu-HU" dirty="0"/>
              <a:t>     Kimenet  = (HighLevel, LowLevel, ThreeState);</a:t>
            </a:r>
            <a:br>
              <a:rPr lang="hu-HU" dirty="0"/>
            </a:br>
            <a:r>
              <a:rPr lang="hu-HU" dirty="0"/>
              <a:t>   var  {változókat deklarálunk}</a:t>
            </a:r>
            <a:br>
              <a:rPr lang="hu-HU" dirty="0"/>
            </a:br>
            <a:r>
              <a:rPr lang="hu-HU" dirty="0"/>
              <a:t>     HanyszorHuztak : array[Lotto] of Word;</a:t>
            </a:r>
            <a:br>
              <a:rPr lang="hu-HU" dirty="0"/>
            </a:br>
            <a:r>
              <a:rPr lang="hu-HU" dirty="0"/>
              <a:t>     HaviAtlag      : array[Honap] of Real;</a:t>
            </a:r>
            <a:br>
              <a:rPr lang="hu-HU" dirty="0"/>
            </a:br>
            <a:r>
              <a:rPr lang="hu-HU" dirty="0"/>
              <a:t>     Fajsuly        : array[-273..1000] of Double;</a:t>
            </a:r>
            <a:br>
              <a:rPr lang="hu-HU" dirty="0"/>
            </a:br>
            <a:r>
              <a:rPr lang="hu-HU" dirty="0"/>
              <a:t>     Beirhato       : array['A'..'Z'] of Boolean;</a:t>
            </a:r>
            <a:br>
              <a:rPr lang="hu-HU" dirty="0"/>
            </a:br>
            <a:r>
              <a:rPr lang="hu-HU" dirty="0"/>
              <a:t>     Impedance      : array[Kimenet] of Real;</a:t>
            </a:r>
            <a:br>
              <a:rPr lang="hu-HU" dirty="0"/>
            </a:br>
            <a:r>
              <a:rPr lang="hu-HU" dirty="0"/>
              <a:t>     MikorErik      : array[(alma, korte, szilva)] of Honap;</a:t>
            </a:r>
            <a:br>
              <a:rPr lang="hu-HU" dirty="0"/>
            </a:br>
            <a:r>
              <a:rPr lang="hu-HU" dirty="0"/>
              <a:t>     BUFF           : array[Byte] of Byte; {256 bájtos puffer}</a:t>
            </a:r>
            <a:br>
              <a:rPr lang="hu-HU" dirty="0"/>
            </a:br>
            <a:r>
              <a:rPr lang="hu-HU" dirty="0"/>
              <a:t>     EBCDIC         : array[Char] of Byte; {kódkonverziós táblához}</a:t>
            </a:r>
            <a:br>
              <a:rPr lang="hu-HU" dirty="0"/>
            </a:br>
            <a:r>
              <a:rPr lang="hu-HU" dirty="0"/>
              <a:t>     Magyarul       : array[Boolean] of String; {a logikai értékek magyar nevét tárolhatjuk benne}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err="1" smtClean="0"/>
              <a:t>Tömb</a:t>
            </a:r>
            <a:r>
              <a:rPr lang="en-US" u="sng" dirty="0" smtClean="0"/>
              <a:t> </a:t>
            </a:r>
            <a:r>
              <a:rPr lang="en-US" u="sng" dirty="0" err="1" smtClean="0"/>
              <a:t>elemeinek</a:t>
            </a:r>
            <a:r>
              <a:rPr lang="en-US" u="sng" dirty="0" smtClean="0"/>
              <a:t> </a:t>
            </a:r>
            <a:r>
              <a:rPr lang="en-US" u="sng" dirty="0" err="1" smtClean="0"/>
              <a:t>generálása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u-HU" dirty="0" smtClean="0"/>
              <a:t>Készítsünk programot, melyben egy tömb elemeit véletlenszerűen kigenerálja majd kiírja a képernyőre. A tömb elemeinek értéke 1 és 100 közötti szám legyen.</a:t>
            </a:r>
          </a:p>
          <a:p>
            <a:r>
              <a:rPr lang="hu-HU" dirty="0" smtClean="0"/>
              <a:t>     Ehhez a már régebben megismert </a:t>
            </a:r>
            <a:r>
              <a:rPr lang="hu-HU" b="1" dirty="0" smtClean="0"/>
              <a:t>random</a:t>
            </a:r>
            <a:r>
              <a:rPr lang="hu-HU" dirty="0" smtClean="0"/>
              <a:t> függvényt fogjuk használni. Mivel egy tömbről van szó, a generálást ciklus segítségével fogjuk elvégezni, hasonlóan ahogy az elemek kiírását is a képernyőre. Programunk így néz ki:</a:t>
            </a:r>
          </a:p>
          <a:p>
            <a:r>
              <a:rPr lang="hu-HU" dirty="0" smtClean="0">
                <a:solidFill>
                  <a:srgbClr val="FFFF00"/>
                </a:solidFill>
              </a:rPr>
              <a:t>program Pelda26;</a:t>
            </a:r>
            <a:br>
              <a:rPr lang="hu-HU" dirty="0" smtClean="0">
                <a:solidFill>
                  <a:srgbClr val="FFFF00"/>
                </a:solidFill>
              </a:rPr>
            </a:br>
            <a:r>
              <a:rPr lang="hu-HU" dirty="0" smtClean="0">
                <a:solidFill>
                  <a:srgbClr val="FFFF00"/>
                </a:solidFill>
              </a:rPr>
              <a:t>const n=20; {a tömb elemeinek a száma}</a:t>
            </a:r>
            <a:br>
              <a:rPr lang="hu-HU" dirty="0" smtClean="0">
                <a:solidFill>
                  <a:srgbClr val="FFFF00"/>
                </a:solidFill>
              </a:rPr>
            </a:br>
            <a:r>
              <a:rPr lang="hu-HU" dirty="0" smtClean="0">
                <a:solidFill>
                  <a:srgbClr val="FFFF00"/>
                </a:solidFill>
              </a:rPr>
              <a:t>var a: array[1..n] of integer;</a:t>
            </a:r>
            <a:br>
              <a:rPr lang="hu-HU" dirty="0" smtClean="0">
                <a:solidFill>
                  <a:srgbClr val="FFFF00"/>
                </a:solidFill>
              </a:rPr>
            </a:br>
            <a:r>
              <a:rPr lang="hu-HU" dirty="0" smtClean="0">
                <a:solidFill>
                  <a:srgbClr val="FFFF00"/>
                </a:solidFill>
              </a:rPr>
              <a:t>    i: integer;</a:t>
            </a:r>
            <a:br>
              <a:rPr lang="hu-HU" dirty="0" smtClean="0">
                <a:solidFill>
                  <a:srgbClr val="FFFF00"/>
                </a:solidFill>
              </a:rPr>
            </a:br>
            <a:r>
              <a:rPr lang="hu-HU" dirty="0" smtClean="0">
                <a:solidFill>
                  <a:srgbClr val="FFFF00"/>
                </a:solidFill>
              </a:rPr>
              <a:t>begin</a:t>
            </a:r>
            <a:br>
              <a:rPr lang="hu-HU" dirty="0" smtClean="0">
                <a:solidFill>
                  <a:srgbClr val="FFFF00"/>
                </a:solidFill>
              </a:rPr>
            </a:br>
            <a:r>
              <a:rPr lang="hu-HU" dirty="0" smtClean="0">
                <a:solidFill>
                  <a:srgbClr val="FFFF00"/>
                </a:solidFill>
              </a:rPr>
              <a:t> </a:t>
            </a:r>
            <a:r>
              <a:rPr lang="hu-HU" dirty="0" smtClean="0">
                <a:solidFill>
                  <a:srgbClr val="FF0000"/>
                </a:solidFill>
              </a:rPr>
              <a:t>randomize;</a:t>
            </a:r>
            <a:br>
              <a:rPr lang="hu-HU" dirty="0" smtClean="0">
                <a:solidFill>
                  <a:srgbClr val="FF0000"/>
                </a:solidFill>
              </a:rPr>
            </a:br>
            <a:r>
              <a:rPr lang="hu-HU" dirty="0" smtClean="0">
                <a:solidFill>
                  <a:srgbClr val="FF0000"/>
                </a:solidFill>
              </a:rPr>
              <a:t> for i:=1 to n do a[i]:=random(100)+1;</a:t>
            </a:r>
            <a:r>
              <a:rPr lang="hu-HU" dirty="0" smtClean="0">
                <a:solidFill>
                  <a:srgbClr val="FFFF00"/>
                </a:solidFill>
              </a:rPr>
              <a:t/>
            </a:r>
            <a:br>
              <a:rPr lang="hu-HU" dirty="0" smtClean="0">
                <a:solidFill>
                  <a:srgbClr val="FFFF00"/>
                </a:solidFill>
              </a:rPr>
            </a:br>
            <a:r>
              <a:rPr lang="hu-HU" dirty="0" smtClean="0">
                <a:solidFill>
                  <a:srgbClr val="FFFF00"/>
                </a:solidFill>
              </a:rPr>
              <a:t> for i:=1 to n do write(a[i],</a:t>
            </a:r>
            <a:r>
              <a:rPr lang="hu-HU" dirty="0" smtClean="0">
                <a:solidFill>
                  <a:srgbClr val="FF0000"/>
                </a:solidFill>
              </a:rPr>
              <a:t>', '</a:t>
            </a:r>
            <a:r>
              <a:rPr lang="hu-HU" dirty="0" smtClean="0">
                <a:solidFill>
                  <a:srgbClr val="FFFF00"/>
                </a:solidFill>
              </a:rPr>
              <a:t>);</a:t>
            </a:r>
            <a:br>
              <a:rPr lang="hu-HU" dirty="0" smtClean="0">
                <a:solidFill>
                  <a:srgbClr val="FFFF00"/>
                </a:solidFill>
              </a:rPr>
            </a:br>
            <a:r>
              <a:rPr lang="hu-HU" dirty="0" smtClean="0">
                <a:solidFill>
                  <a:srgbClr val="FFFF00"/>
                </a:solidFill>
              </a:rPr>
              <a:t> writeln;</a:t>
            </a:r>
            <a:br>
              <a:rPr lang="hu-HU" dirty="0" smtClean="0">
                <a:solidFill>
                  <a:srgbClr val="FFFF00"/>
                </a:solidFill>
              </a:rPr>
            </a:br>
            <a:r>
              <a:rPr lang="hu-HU" dirty="0" smtClean="0">
                <a:solidFill>
                  <a:srgbClr val="FFFF00"/>
                </a:solidFill>
              </a:rPr>
              <a:t>end.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err="1" smtClean="0"/>
              <a:t>Tömb</a:t>
            </a:r>
            <a:r>
              <a:rPr lang="en-US" u="sng" dirty="0" smtClean="0"/>
              <a:t> </a:t>
            </a:r>
            <a:r>
              <a:rPr lang="en-US" u="sng" dirty="0" err="1" smtClean="0"/>
              <a:t>elemeinek</a:t>
            </a:r>
            <a:r>
              <a:rPr lang="en-US" u="sng" dirty="0" smtClean="0"/>
              <a:t> </a:t>
            </a:r>
            <a:r>
              <a:rPr lang="hu-HU" u="sng" dirty="0" smtClean="0"/>
              <a:t>feltöltése az elem indexével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hu-HU" dirty="0" smtClean="0"/>
              <a:t>Programunk </a:t>
            </a:r>
            <a:r>
              <a:rPr lang="hu-HU" dirty="0" smtClean="0"/>
              <a:t>így néz ki:</a:t>
            </a:r>
          </a:p>
          <a:p>
            <a:pPr>
              <a:buNone/>
            </a:pPr>
            <a:r>
              <a:rPr lang="hu-HU" dirty="0" smtClean="0">
                <a:solidFill>
                  <a:srgbClr val="FFFF00"/>
                </a:solidFill>
              </a:rPr>
              <a:t>program Pelda26;</a:t>
            </a:r>
            <a:br>
              <a:rPr lang="hu-HU" dirty="0" smtClean="0">
                <a:solidFill>
                  <a:srgbClr val="FFFF00"/>
                </a:solidFill>
              </a:rPr>
            </a:br>
            <a:r>
              <a:rPr lang="hu-HU" dirty="0" smtClean="0">
                <a:solidFill>
                  <a:srgbClr val="FFFF00"/>
                </a:solidFill>
              </a:rPr>
              <a:t>const n=20; {a tömb elemeinek a száma}</a:t>
            </a:r>
            <a:br>
              <a:rPr lang="hu-HU" dirty="0" smtClean="0">
                <a:solidFill>
                  <a:srgbClr val="FFFF00"/>
                </a:solidFill>
              </a:rPr>
            </a:br>
            <a:r>
              <a:rPr lang="hu-HU" dirty="0" smtClean="0">
                <a:solidFill>
                  <a:srgbClr val="FFFF00"/>
                </a:solidFill>
              </a:rPr>
              <a:t>var a: array[1..n] of integer;</a:t>
            </a:r>
            <a:br>
              <a:rPr lang="hu-HU" dirty="0" smtClean="0">
                <a:solidFill>
                  <a:srgbClr val="FFFF00"/>
                </a:solidFill>
              </a:rPr>
            </a:br>
            <a:r>
              <a:rPr lang="hu-HU" dirty="0" smtClean="0">
                <a:solidFill>
                  <a:srgbClr val="FFFF00"/>
                </a:solidFill>
              </a:rPr>
              <a:t>    i: integer;</a:t>
            </a:r>
            <a:br>
              <a:rPr lang="hu-HU" dirty="0" smtClean="0">
                <a:solidFill>
                  <a:srgbClr val="FFFF00"/>
                </a:solidFill>
              </a:rPr>
            </a:br>
            <a:r>
              <a:rPr lang="hu-HU" dirty="0" smtClean="0">
                <a:solidFill>
                  <a:srgbClr val="FFFF00"/>
                </a:solidFill>
              </a:rPr>
              <a:t>begin</a:t>
            </a:r>
            <a:br>
              <a:rPr lang="hu-HU" dirty="0" smtClean="0">
                <a:solidFill>
                  <a:srgbClr val="FFFF00"/>
                </a:solidFill>
              </a:rPr>
            </a:br>
            <a:r>
              <a:rPr lang="hu-HU" dirty="0" smtClean="0">
                <a:solidFill>
                  <a:srgbClr val="FF0000"/>
                </a:solidFill>
              </a:rPr>
              <a:t>  for i:=1 to n do a[i</a:t>
            </a:r>
            <a:r>
              <a:rPr lang="hu-HU" dirty="0" smtClean="0">
                <a:solidFill>
                  <a:srgbClr val="FF0000"/>
                </a:solidFill>
              </a:rPr>
              <a:t>]:=i;</a:t>
            </a:r>
            <a:r>
              <a:rPr lang="hu-HU" dirty="0" smtClean="0">
                <a:solidFill>
                  <a:srgbClr val="FFFF00"/>
                </a:solidFill>
              </a:rPr>
              <a:t/>
            </a:r>
            <a:br>
              <a:rPr lang="hu-HU" dirty="0" smtClean="0">
                <a:solidFill>
                  <a:srgbClr val="FFFF00"/>
                </a:solidFill>
              </a:rPr>
            </a:br>
            <a:r>
              <a:rPr lang="hu-HU" dirty="0" smtClean="0">
                <a:solidFill>
                  <a:srgbClr val="FFFF00"/>
                </a:solidFill>
              </a:rPr>
              <a:t> for i:=1 to n do write(a[i],</a:t>
            </a:r>
            <a:r>
              <a:rPr lang="hu-HU" dirty="0" smtClean="0">
                <a:solidFill>
                  <a:srgbClr val="FF0000"/>
                </a:solidFill>
              </a:rPr>
              <a:t>', '</a:t>
            </a:r>
            <a:r>
              <a:rPr lang="hu-HU" dirty="0" smtClean="0">
                <a:solidFill>
                  <a:srgbClr val="FFFF00"/>
                </a:solidFill>
              </a:rPr>
              <a:t>);</a:t>
            </a:r>
            <a:br>
              <a:rPr lang="hu-HU" dirty="0" smtClean="0">
                <a:solidFill>
                  <a:srgbClr val="FFFF00"/>
                </a:solidFill>
              </a:rPr>
            </a:br>
            <a:r>
              <a:rPr lang="hu-HU" i="1" dirty="0" smtClean="0">
                <a:solidFill>
                  <a:srgbClr val="00B050"/>
                </a:solidFill>
              </a:rPr>
              <a:t> writeln;</a:t>
            </a:r>
            <a:r>
              <a:rPr lang="hu-HU" dirty="0" smtClean="0">
                <a:solidFill>
                  <a:srgbClr val="FFFF00"/>
                </a:solidFill>
              </a:rPr>
              <a:t/>
            </a:r>
            <a:br>
              <a:rPr lang="hu-HU" dirty="0" smtClean="0">
                <a:solidFill>
                  <a:srgbClr val="FFFF00"/>
                </a:solidFill>
              </a:rPr>
            </a:br>
            <a:r>
              <a:rPr lang="hu-HU" dirty="0" smtClean="0">
                <a:solidFill>
                  <a:srgbClr val="FFFF00"/>
                </a:solidFill>
              </a:rPr>
              <a:t>end.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486400" y="1981200"/>
            <a:ext cx="3429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rgbClr val="FFFF00"/>
                </a:solidFill>
              </a:rPr>
              <a:t>program Pelda26;</a:t>
            </a:r>
            <a:br>
              <a:rPr lang="hu-HU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hu-HU" dirty="0" smtClean="0">
                <a:solidFill>
                  <a:srgbClr val="FFFF00"/>
                </a:solidFill>
              </a:rPr>
              <a:t>const n=20; 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hu-HU" dirty="0" smtClean="0">
                <a:solidFill>
                  <a:srgbClr val="FFFF00"/>
                </a:solidFill>
              </a:rPr>
              <a:t/>
            </a:r>
            <a:br>
              <a:rPr lang="hu-HU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hu-HU" dirty="0" smtClean="0">
                <a:solidFill>
                  <a:srgbClr val="FFFF00"/>
                </a:solidFill>
              </a:rPr>
              <a:t>var a: array[1..n] of integer;</a:t>
            </a:r>
            <a:br>
              <a:rPr lang="hu-HU" dirty="0" smtClean="0">
                <a:solidFill>
                  <a:srgbClr val="FFFF00"/>
                </a:solidFill>
              </a:rPr>
            </a:br>
            <a:r>
              <a:rPr lang="hu-HU" dirty="0" smtClean="0">
                <a:solidFill>
                  <a:srgbClr val="FFFF00"/>
                </a:solidFill>
              </a:rPr>
              <a:t>    </a:t>
            </a:r>
            <a:r>
              <a:rPr lang="en-US" dirty="0" smtClean="0">
                <a:solidFill>
                  <a:srgbClr val="FFFF00"/>
                </a:solidFill>
              </a:rPr>
              <a:t>      </a:t>
            </a:r>
            <a:r>
              <a:rPr lang="hu-HU" dirty="0" smtClean="0">
                <a:solidFill>
                  <a:srgbClr val="FFFF00"/>
                </a:solidFill>
              </a:rPr>
              <a:t>i: integer;</a:t>
            </a:r>
            <a:br>
              <a:rPr lang="hu-HU" dirty="0" smtClean="0">
                <a:solidFill>
                  <a:srgbClr val="FFFF00"/>
                </a:solidFill>
              </a:rPr>
            </a:br>
            <a:r>
              <a:rPr lang="hu-HU" dirty="0" smtClean="0">
                <a:solidFill>
                  <a:srgbClr val="FFFF00"/>
                </a:solidFill>
              </a:rPr>
              <a:t>begin</a:t>
            </a:r>
            <a:br>
              <a:rPr lang="hu-HU" dirty="0" smtClean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 </a:t>
            </a:r>
            <a:r>
              <a:rPr lang="hu-HU" dirty="0" smtClean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[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]:=1;         a[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n</a:t>
            </a:r>
            <a:r>
              <a:rPr lang="en-US" dirty="0" smtClean="0">
                <a:solidFill>
                  <a:srgbClr val="FF0000"/>
                </a:solidFill>
              </a:rPr>
              <a:t>]:=</a:t>
            </a:r>
            <a:r>
              <a:rPr lang="en-US" dirty="0">
                <a:solidFill>
                  <a:srgbClr val="FF0000"/>
                </a:solidFill>
              </a:rPr>
              <a:t>n</a:t>
            </a:r>
            <a:r>
              <a:rPr lang="en-US" dirty="0" smtClean="0">
                <a:solidFill>
                  <a:srgbClr val="FF0000"/>
                </a:solidFill>
              </a:rPr>
              <a:t>;</a:t>
            </a:r>
            <a:r>
              <a:rPr lang="hu-HU" dirty="0" smtClean="0">
                <a:solidFill>
                  <a:srgbClr val="FF0000"/>
                </a:solidFill>
              </a:rPr>
              <a:t>  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 a[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]:=2;</a:t>
            </a:r>
          </a:p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 </a:t>
            </a:r>
            <a:r>
              <a:rPr lang="en-US" dirty="0" smtClean="0">
                <a:solidFill>
                  <a:srgbClr val="FF0000"/>
                </a:solidFill>
              </a:rPr>
              <a:t>a[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3</a:t>
            </a:r>
            <a:r>
              <a:rPr lang="en-US" dirty="0" smtClean="0">
                <a:solidFill>
                  <a:srgbClr val="FF0000"/>
                </a:solidFill>
              </a:rPr>
              <a:t>]:=3;</a:t>
            </a:r>
            <a:r>
              <a:rPr lang="hu-HU" dirty="0" smtClean="0">
                <a:solidFill>
                  <a:srgbClr val="FF0000"/>
                </a:solidFill>
              </a:rPr>
              <a:t>  </a:t>
            </a:r>
          </a:p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 </a:t>
            </a:r>
            <a:r>
              <a:rPr lang="hu-HU" dirty="0" smtClean="0">
                <a:solidFill>
                  <a:srgbClr val="FF0000"/>
                </a:solidFill>
              </a:rPr>
              <a:t>for i:=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????</a:t>
            </a:r>
            <a:r>
              <a:rPr lang="hu-HU" dirty="0" smtClean="0">
                <a:solidFill>
                  <a:srgbClr val="FF0000"/>
                </a:solidFill>
              </a:rPr>
              <a:t> to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???</a:t>
            </a:r>
            <a:r>
              <a:rPr lang="hu-HU" dirty="0" smtClean="0">
                <a:solidFill>
                  <a:srgbClr val="FF0000"/>
                </a:solidFill>
              </a:rPr>
              <a:t> do a[i]:=i; </a:t>
            </a:r>
            <a:r>
              <a:rPr lang="hu-HU" dirty="0" smtClean="0">
                <a:solidFill>
                  <a:srgbClr val="FFFF00"/>
                </a:solidFill>
              </a:rPr>
              <a:t/>
            </a:r>
            <a:br>
              <a:rPr lang="hu-HU" dirty="0" smtClean="0">
                <a:solidFill>
                  <a:srgbClr val="FFFF00"/>
                </a:solidFill>
              </a:rPr>
            </a:br>
            <a:r>
              <a:rPr lang="hu-HU" dirty="0" smtClean="0">
                <a:solidFill>
                  <a:srgbClr val="FFFF00"/>
                </a:solidFill>
              </a:rPr>
              <a:t> </a:t>
            </a:r>
            <a:r>
              <a:rPr lang="en-US" dirty="0" smtClean="0">
                <a:solidFill>
                  <a:srgbClr val="FFFF00"/>
                </a:solidFill>
              </a:rPr>
              <a:t>    </a:t>
            </a:r>
            <a:r>
              <a:rPr lang="hu-HU" dirty="0" smtClean="0">
                <a:solidFill>
                  <a:srgbClr val="FFFF00"/>
                </a:solidFill>
              </a:rPr>
              <a:t>for i:=1 to n do write(a[i],</a:t>
            </a:r>
            <a:r>
              <a:rPr lang="hu-HU" dirty="0" smtClean="0">
                <a:solidFill>
                  <a:srgbClr val="FF0000"/>
                </a:solidFill>
              </a:rPr>
              <a:t>', '</a:t>
            </a:r>
            <a:r>
              <a:rPr lang="hu-HU" dirty="0" smtClean="0">
                <a:solidFill>
                  <a:srgbClr val="FFFF00"/>
                </a:solidFill>
              </a:rPr>
              <a:t>);</a:t>
            </a:r>
            <a:br>
              <a:rPr lang="hu-HU" dirty="0" smtClean="0">
                <a:solidFill>
                  <a:srgbClr val="FFFF00"/>
                </a:solidFill>
              </a:rPr>
            </a:br>
            <a:r>
              <a:rPr lang="en-US" i="1" dirty="0" smtClean="0">
                <a:solidFill>
                  <a:srgbClr val="00B050"/>
                </a:solidFill>
              </a:rPr>
              <a:t>     </a:t>
            </a:r>
            <a:r>
              <a:rPr lang="hu-HU" i="1" dirty="0" smtClean="0">
                <a:solidFill>
                  <a:srgbClr val="00B050"/>
                </a:solidFill>
              </a:rPr>
              <a:t> writeln;</a:t>
            </a:r>
            <a:r>
              <a:rPr lang="hu-HU" dirty="0" smtClean="0">
                <a:solidFill>
                  <a:srgbClr val="FFFF00"/>
                </a:solidFill>
              </a:rPr>
              <a:t/>
            </a:r>
            <a:br>
              <a:rPr lang="hu-HU" dirty="0" smtClean="0">
                <a:solidFill>
                  <a:srgbClr val="FFFF00"/>
                </a:solidFill>
              </a:rPr>
            </a:br>
            <a:r>
              <a:rPr lang="hu-HU" dirty="0" smtClean="0">
                <a:solidFill>
                  <a:srgbClr val="FFFF00"/>
                </a:solidFill>
              </a:rPr>
              <a:t>end.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19200" y="5791200"/>
            <a:ext cx="1600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Vagy</a:t>
            </a:r>
            <a:r>
              <a:rPr lang="en-US" dirty="0" smtClean="0"/>
              <a:t>??!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24600" y="61722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Indexel</a:t>
            </a:r>
            <a:r>
              <a:rPr lang="hu-HU" dirty="0" smtClean="0"/>
              <a:t>és (jövőórán!)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cef1c234b7af6a8df4d73d46e45d2103b2acf3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136</TotalTime>
  <Words>413</Words>
  <Application>Microsoft Office PowerPoint</Application>
  <PresentationFormat>On-screen Show (4:3)</PresentationFormat>
  <Paragraphs>70</Paragraphs>
  <Slides>10</Slides>
  <Notes>0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  <vt:variant>
        <vt:lpstr>Custom Shows</vt:lpstr>
      </vt:variant>
      <vt:variant>
        <vt:i4>1</vt:i4>
      </vt:variant>
    </vt:vector>
  </HeadingPairs>
  <TitlesOfParts>
    <vt:vector size="13" baseType="lpstr">
      <vt:lpstr>Equity</vt:lpstr>
      <vt:lpstr>Microsoft Office PowerPoint Macro-Enabled Presentation</vt:lpstr>
      <vt:lpstr>Egydimenziós tömbök(Vektorok)</vt:lpstr>
      <vt:lpstr>Elemek bejárása.</vt:lpstr>
      <vt:lpstr>Tömbök (array of ...)</vt:lpstr>
      <vt:lpstr>A tömb típusát a következő képpen kell megadnunk:</vt:lpstr>
      <vt:lpstr>Mikor használjuk a következő deklarálásokat vektorok esetén?</vt:lpstr>
      <vt:lpstr>A vektor elemeinek a feltöltése!</vt:lpstr>
      <vt:lpstr>Beolvasás. Kiítatás.</vt:lpstr>
      <vt:lpstr>Tömb elemeinek generálása</vt:lpstr>
      <vt:lpstr>Tömb elemeinek feltöltése az elem indexével</vt:lpstr>
      <vt:lpstr>Elemek kiíratása</vt:lpstr>
      <vt:lpstr>beolvasas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kalika</dc:creator>
  <cp:lastModifiedBy>kalika</cp:lastModifiedBy>
  <cp:revision>64</cp:revision>
  <dcterms:created xsi:type="dcterms:W3CDTF">2013-05-06T15:37:53Z</dcterms:created>
  <dcterms:modified xsi:type="dcterms:W3CDTF">2013-05-06T17:54:27Z</dcterms:modified>
</cp:coreProperties>
</file>